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move the slide</a:t>
            </a: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209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/>
            <a:fld id="{C8EBFA6B-FFFE-4770-86DD-B45AED7ABA0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56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1AB83514-5FB8-461C-AFC0-A2187259033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C9D695F9-77D6-478C-976B-1EFB288B34FB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D63F2274-D7A7-4024-9B1E-9DD0C0BB9FF6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23964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2080" y="19346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23964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022080" y="4227840"/>
            <a:ext cx="264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42278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spAutoFit/>
          </a:bodyPr>
          <a:lstStyle/>
          <a:p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934640"/>
            <a:ext cx="40158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4227840"/>
            <a:ext cx="8229600" cy="20937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45C75"/>
                </a:solidFill>
                <a:latin typeface="Constantia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1FBA5CB-DD6D-4315-8FDC-C719EBFDBBEC}" type="slidenum">
              <a:rPr lang="ru-RU" sz="1200" b="0" strike="noStrike" spc="-1">
                <a:solidFill>
                  <a:srgbClr val="045C75"/>
                </a:solidFill>
                <a:latin typeface="Constant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8" name="Group 9"/>
            <p:cNvGrpSpPr/>
            <p:nvPr/>
          </p:nvGrpSpPr>
          <p:grpSpPr>
            <a:xfrm>
              <a:off x="-19080" y="203040"/>
              <a:ext cx="9162720" cy="648000"/>
              <a:chOff x="-19080" y="203040"/>
              <a:chExt cx="9162720" cy="648000"/>
            </a:xfrm>
          </p:grpSpPr>
          <p:pic>
            <p:nvPicPr>
              <p:cNvPr id="9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968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CustomShape 10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" name="Group 11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12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CustomShape 12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2" name="Group 3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53" name="Group 4"/>
            <p:cNvGrpSpPr/>
            <p:nvPr/>
          </p:nvGrpSpPr>
          <p:grpSpPr>
            <a:xfrm>
              <a:off x="-19080" y="203040"/>
              <a:ext cx="9162720" cy="648000"/>
              <a:chOff x="-19080" y="203040"/>
              <a:chExt cx="9162720" cy="648000"/>
            </a:xfrm>
          </p:grpSpPr>
          <p:pic>
            <p:nvPicPr>
              <p:cNvPr id="54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968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5" name="CustomShape 5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" name="Group 6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57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8" name="CustomShape 7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r>
              <a:rPr lang="en-US" sz="5000" b="0" strike="noStrike" spc="-1">
                <a:solidFill>
                  <a:srgbClr val="DBF5F9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61" name="PlaceHolder 10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D1EAEE"/>
                </a:solidFill>
                <a:latin typeface="Constantia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11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2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B3F948D-E890-4B93-BB85-C7A1CBAF5DAD}" type="slidenum">
              <a:rPr lang="ru-RU" sz="1200" b="0" strike="noStrike" spc="-1">
                <a:solidFill>
                  <a:srgbClr val="D1EAEE"/>
                </a:solidFill>
                <a:latin typeface="Constant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Group 3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103" name="Group 4"/>
            <p:cNvGrpSpPr/>
            <p:nvPr/>
          </p:nvGrpSpPr>
          <p:grpSpPr>
            <a:xfrm>
              <a:off x="-19080" y="203040"/>
              <a:ext cx="9162720" cy="648000"/>
              <a:chOff x="-19080" y="203040"/>
              <a:chExt cx="9162720" cy="648000"/>
            </a:xfrm>
          </p:grpSpPr>
          <p:pic>
            <p:nvPicPr>
              <p:cNvPr id="104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968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5" name="CustomShape 5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6" name="Group 6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107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8" name="CustomShape 7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9" name="PlaceHolder 8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r>
              <a:rPr lang="en-US" sz="5000" b="0" strike="noStrike" spc="-1">
                <a:solidFill>
                  <a:srgbClr val="DBF5F9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10" name="PlaceHolder 9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111" name="PlaceHolder 10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D1EAEE"/>
                </a:solidFill>
                <a:latin typeface="Constantia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11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2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178146D-C6F7-4452-93C9-CC77612727CC}" type="slidenum">
              <a:rPr lang="ru-RU" sz="1200" b="0" strike="noStrike" spc="-1">
                <a:solidFill>
                  <a:srgbClr val="D1EAEE"/>
                </a:solidFill>
                <a:latin typeface="Constant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2" name="Group 3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153" name="Group 4"/>
            <p:cNvGrpSpPr/>
            <p:nvPr/>
          </p:nvGrpSpPr>
          <p:grpSpPr>
            <a:xfrm>
              <a:off x="-19080" y="203040"/>
              <a:ext cx="9162720" cy="648000"/>
              <a:chOff x="-19080" y="203040"/>
              <a:chExt cx="9162720" cy="648000"/>
            </a:xfrm>
          </p:grpSpPr>
          <p:pic>
            <p:nvPicPr>
              <p:cNvPr id="154" name="Полилиния 11"/>
              <p:cNvPicPr/>
              <p:nvPr/>
            </p:nvPicPr>
            <p:blipFill>
              <a:blip r:embed="rId15"/>
              <a:stretch/>
            </p:blipFill>
            <p:spPr>
              <a:xfrm>
                <a:off x="3960" y="203040"/>
                <a:ext cx="913968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5" name="CustomShape 5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56" name="Group 6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157" name="Полилиния 12"/>
              <p:cNvPicPr/>
              <p:nvPr/>
            </p:nvPicPr>
            <p:blipFill>
              <a:blip r:embed="rId16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8" name="CustomShape 7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59" name="CustomShape 8"/>
          <p:cNvSpPr/>
          <p:nvPr/>
        </p:nvSpPr>
        <p:spPr>
          <a:xfrm rot="420000" flipV="1">
            <a:off x="3165480" y="1107000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</a:ln>
          <a:effectLst>
            <a:outerShdw dist="38546" dir="7483739">
              <a:srgbClr val="000000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9"/>
          <p:cNvSpPr/>
          <p:nvPr/>
        </p:nvSpPr>
        <p:spPr>
          <a:xfrm rot="420000" flipV="1">
            <a:off x="8003880" y="5358960"/>
            <a:ext cx="155520" cy="15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bevel/>
          </a:ln>
          <a:effectLst>
            <a:outerShdw dist="6193" dir="12932261">
              <a:srgbClr val="000000">
                <a:alpha val="47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0"/>
          <p:cNvSpPr/>
          <p:nvPr/>
        </p:nvSpPr>
        <p:spPr>
          <a:xfrm flipV="1">
            <a:off x="-9360" y="581580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 flipV="1">
            <a:off x="4381560" y="621900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PlaceHolder 12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tIns="46800" rIns="0" bIns="0" anchor="b">
            <a:noAutofit/>
          </a:bodyPr>
          <a:lstStyle/>
          <a:p>
            <a:r>
              <a:rPr lang="en-US" sz="5000" b="0" strike="noStrike" spc="-1">
                <a:solidFill>
                  <a:srgbClr val="04617B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64" name="PlaceHolder 13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39720" lvl="1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914400" lvl="2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87280" lvl="3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461960" lvl="4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461960" lvl="5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461960" lvl="6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165" name="PlaceHolder 14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45C75"/>
                </a:solidFill>
                <a:latin typeface="Constantia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15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16"/>
          <p:cNvSpPr>
            <a:spLocks noGrp="1"/>
          </p:cNvSpPr>
          <p:nvPr>
            <p:ph type="sldNum"/>
          </p:nvPr>
        </p:nvSpPr>
        <p:spPr>
          <a:xfrm>
            <a:off x="8076960" y="6356520"/>
            <a:ext cx="609480" cy="3650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61D5266-C0B7-432C-905B-902517540EC2}" type="slidenum">
              <a:rPr lang="ru-RU" sz="1200" b="0" strike="noStrike" spc="-1">
                <a:solidFill>
                  <a:srgbClr val="045C75"/>
                </a:solidFill>
                <a:latin typeface="Constantia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Прямоугольник 3"/>
          <p:cNvPicPr/>
          <p:nvPr/>
        </p:nvPicPr>
        <p:blipFill>
          <a:blip r:embed="rId2"/>
          <a:stretch/>
        </p:blipFill>
        <p:spPr>
          <a:xfrm>
            <a:off x="706320" y="1127160"/>
            <a:ext cx="7834320" cy="518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5" descr="C:\Documents and Settings\komp-24\Рабочий стол\0004-003-Led-tolko-skolzko.png"/>
          <p:cNvPicPr/>
          <p:nvPr/>
        </p:nvPicPr>
        <p:blipFill>
          <a:blip r:embed="rId2"/>
          <a:stretch/>
        </p:blipFill>
        <p:spPr>
          <a:xfrm>
            <a:off x="285840" y="2000160"/>
            <a:ext cx="3929040" cy="342900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  <p:sp>
        <p:nvSpPr>
          <p:cNvPr id="238" name="CustomShape 1"/>
          <p:cNvSpPr/>
          <p:nvPr/>
        </p:nvSpPr>
        <p:spPr>
          <a:xfrm>
            <a:off x="500040" y="500040"/>
            <a:ext cx="835812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strike="noStrike" spc="-1">
                <a:solidFill>
                  <a:srgbClr val="04617B"/>
                </a:solidFill>
                <a:latin typeface="Arial"/>
              </a:rPr>
              <a:t>Недопустимо кататься на льдинах! Льдина в любой момент может разрушиться, а ледяная вода, весеннее быстрое течение и другие льдины не оставят шанса на спасение.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143000" y="5572080"/>
            <a:ext cx="721512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При температуре 2-3°С может стать смертельным пребывание более 15 минут. При температуре от 0 до -2°С летальный исход наступает после пяти-восьми минут.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5"/>
          <p:cNvPicPr/>
          <p:nvPr/>
        </p:nvPicPr>
        <p:blipFill>
          <a:blip r:embed="rId3"/>
          <a:stretch/>
        </p:blipFill>
        <p:spPr>
          <a:xfrm>
            <a:off x="4643280" y="2000160"/>
            <a:ext cx="4286520" cy="342900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285840" y="1071720"/>
            <a:ext cx="8572320" cy="5286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spcBef>
                <a:spcPts val="697"/>
              </a:spcBef>
            </a:pPr>
            <a:r>
              <a:rPr lang="ru-RU" sz="2800" b="1" i="1" strike="noStrike" spc="-1">
                <a:solidFill>
                  <a:srgbClr val="7030A0"/>
                </a:solidFill>
                <a:latin typeface="Constantia"/>
              </a:rPr>
              <a:t>Что делать, если вы уже провалились 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697"/>
              </a:spcBef>
            </a:pPr>
            <a:r>
              <a:rPr lang="ru-RU" sz="2800" b="1" i="1" strike="noStrike" spc="-1">
                <a:solidFill>
                  <a:srgbClr val="7030A0"/>
                </a:solidFill>
                <a:latin typeface="Constantia"/>
              </a:rPr>
              <a:t>в холодную воду?</a:t>
            </a:r>
            <a:r>
              <a:rPr lang="ru-RU" sz="2800" b="1" strike="noStrike" spc="-1">
                <a:solidFill>
                  <a:srgbClr val="7030A0"/>
                </a:solidFill>
                <a:latin typeface="Constantia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just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Не паникуйте, не делайте резких движений, стабилизируйте дыхание. Раскиньте руки в стороны и постарайтесь зацепиться за кромку льда, придав телу горизонтальное положение по направлению течения.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just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Попытайтесь осторожно налечь грудью на край льда и забросить одну, а потом другую ноги на лед. Если лед выдержал, перекатываясь, медленно ползите к берегу. Ползите в ту сторону, откуда пришли, ведь там лед уже проверен на прочность.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42" name="Прямоугольник 3"/>
          <p:cNvPicPr/>
          <p:nvPr/>
        </p:nvPicPr>
        <p:blipFill>
          <a:blip r:embed="rId2"/>
          <a:stretch/>
        </p:blipFill>
        <p:spPr>
          <a:xfrm>
            <a:off x="706320" y="-201600"/>
            <a:ext cx="8004240" cy="11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10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70920" y="0"/>
            <a:ext cx="8858520" cy="481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lnSpc>
                <a:spcPct val="10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lnSpc>
                <a:spcPct val="10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Times New Roman"/>
                <a:ea typeface="Times New Roman"/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lnSpc>
                <a:spcPct val="10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4617B"/>
                </a:solidFill>
                <a:latin typeface="Times New Roman"/>
                <a:ea typeface="Times New Roman"/>
              </a:rPr>
              <a:t>Попытайтесь осторожно налечь грудью на край льда и забросить одну, а потом и другую ноги на лед.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44" name="Picture 2" descr="C:\Documents and Settings\Admin\Рабочий стол\для презент. тонкий лед\1111111111111111.jpg"/>
          <p:cNvPicPr/>
          <p:nvPr/>
        </p:nvPicPr>
        <p:blipFill>
          <a:blip r:embed="rId2"/>
          <a:stretch/>
        </p:blipFill>
        <p:spPr>
          <a:xfrm>
            <a:off x="1571760" y="2571840"/>
            <a:ext cx="5572080" cy="384156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24000" y="189000"/>
            <a:ext cx="849600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749"/>
              </a:spcBef>
            </a:pPr>
            <a:r>
              <a:rPr lang="ru-RU" sz="2800" b="1" i="1" strike="noStrike" spc="-1">
                <a:solidFill>
                  <a:srgbClr val="000000"/>
                </a:solidFill>
                <a:latin typeface="Arial"/>
              </a:rPr>
              <a:t>Помощь провалившемуся в полынью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79280" y="4653000"/>
            <a:ext cx="8642520" cy="180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749"/>
              </a:spcBef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6" descr="C:\Documents and Settings\Зацепин\Рабочий стол\Рисунок11.jpg"/>
          <p:cNvPicPr/>
          <p:nvPr/>
        </p:nvPicPr>
        <p:blipFill>
          <a:blip r:embed="rId3"/>
          <a:stretch/>
        </p:blipFill>
        <p:spPr>
          <a:xfrm>
            <a:off x="1474920" y="1052640"/>
            <a:ext cx="6194160" cy="317664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24000" y="189000"/>
            <a:ext cx="849600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749"/>
              </a:spcBef>
            </a:pPr>
            <a:r>
              <a:rPr lang="ru-RU" sz="2800" b="1" i="1" strike="noStrike" spc="-1">
                <a:solidFill>
                  <a:srgbClr val="000000"/>
                </a:solidFill>
                <a:latin typeface="Arial"/>
              </a:rPr>
              <a:t>Помощь провалившемуся в полынью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42920" y="5013360"/>
            <a:ext cx="8750160" cy="180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749"/>
              </a:spcBef>
            </a:pPr>
            <a:r>
              <a:rPr lang="ru-RU" sz="2800" b="1" strike="noStrike" spc="-1">
                <a:solidFill>
                  <a:srgbClr val="FF0000"/>
                </a:solidFill>
                <a:latin typeface="Arial"/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Picture 6" descr="88-4"/>
          <p:cNvPicPr/>
          <p:nvPr/>
        </p:nvPicPr>
        <p:blipFill>
          <a:blip r:embed="rId3"/>
          <a:stretch/>
        </p:blipFill>
        <p:spPr>
          <a:xfrm>
            <a:off x="2268360" y="765000"/>
            <a:ext cx="4321440" cy="417384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Заголовок 3"/>
          <p:cNvPicPr/>
          <p:nvPr/>
        </p:nvPicPr>
        <p:blipFill>
          <a:blip r:embed="rId2"/>
          <a:stretch/>
        </p:blipFill>
        <p:spPr>
          <a:xfrm>
            <a:off x="328680" y="195120"/>
            <a:ext cx="8474040" cy="1152720"/>
          </a:xfrm>
          <a:prstGeom prst="rect">
            <a:avLst/>
          </a:prstGeom>
          <a:ln>
            <a:noFill/>
          </a:ln>
        </p:spPr>
      </p:pic>
      <p:sp>
        <p:nvSpPr>
          <p:cNvPr id="252" name="TextShape 1"/>
          <p:cNvSpPr txBox="1"/>
          <p:nvPr/>
        </p:nvSpPr>
        <p:spPr>
          <a:xfrm>
            <a:off x="357120" y="1500120"/>
            <a:ext cx="807264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272880" indent="-272880" algn="just">
              <a:lnSpc>
                <a:spcPct val="8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Вооружитесь любой длинной палкой, доской, шестом или веревкой. Можно связать воедино шарф, ремень или одежду.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just">
              <a:lnSpc>
                <a:spcPct val="8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Следует ползком, широко расставляя при этом руки и ноги и толкая перед собой спасательные средства, осторожно двигаться по направлению к полынье.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just">
              <a:lnSpc>
                <a:spcPct val="8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Остановитесь от находящегося в полынье человека в нескольких метрах, бросьте ему веревку, край одежды, подайте палку или шест. Осторожно вытащите пострадавшего на лед и вместе ползком выбирайтесь из опасной зоны.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just">
              <a:lnSpc>
                <a:spcPct val="80000"/>
              </a:lnSpc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Ползите в ту сторону, откуда пришли.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Заголовок 3"/>
          <p:cNvPicPr/>
          <p:nvPr/>
        </p:nvPicPr>
        <p:blipFill>
          <a:blip r:embed="rId2"/>
          <a:stretch/>
        </p:blipFill>
        <p:spPr>
          <a:xfrm>
            <a:off x="433440" y="-49320"/>
            <a:ext cx="8472600" cy="1152720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428760" y="999720"/>
            <a:ext cx="8400960" cy="482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Позвоните в службу спасения.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Доставьте пострадавшего в теплое место. Окажите ему помощь: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Снимите с него мокрую одежду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Энергично разотрите его тело 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    (до покраснения кожи)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Напоите пострадавшего горячим чаем 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    (ни в коем случае нельзя давать пострадавшему алкоголь – это может привести к летальному исходу).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Заголовок 3"/>
          <p:cNvPicPr/>
          <p:nvPr/>
        </p:nvPicPr>
        <p:blipFill>
          <a:blip r:embed="rId2"/>
          <a:stretch/>
        </p:blipFill>
        <p:spPr>
          <a:xfrm>
            <a:off x="469800" y="158760"/>
            <a:ext cx="8412120" cy="93816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571680" y="1000080"/>
            <a:ext cx="8400960" cy="5857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lstStyle/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u="sng" strike="noStrike" spc="-1">
                <a:solidFill>
                  <a:srgbClr val="04617B"/>
                </a:solidFill>
                <a:uFillTx/>
                <a:latin typeface="Constantia"/>
              </a:rPr>
              <a:t>Признаки: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извлечённый из воды пострадавший возбуждён или заторможен;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неадекватная реакция пострадавшего (попытки встать, уйти, отказ от помощи);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кожные покровы и видимые слизистые синюшного цвета;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дыхание шумное с приступами кашля;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повышенное давление и учащенное сердцебиение (тахикардия) сменяются на падение давления и редкое сердцебиения (брадикардия);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часто возникает рвота проглоченной водой и желудочным содержимым.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Заголовок 3"/>
          <p:cNvPicPr/>
          <p:nvPr/>
        </p:nvPicPr>
        <p:blipFill>
          <a:blip r:embed="rId2"/>
          <a:stretch/>
        </p:blipFill>
        <p:spPr>
          <a:xfrm>
            <a:off x="384120" y="6480"/>
            <a:ext cx="8412120" cy="93816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>
            <a:off x="500040" y="1143000"/>
            <a:ext cx="8400960" cy="5572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72880" indent="-272880">
              <a:spcBef>
                <a:spcPts val="598"/>
              </a:spcBef>
            </a:pPr>
            <a:r>
              <a:rPr lang="ru-RU" sz="2400" b="1" u="sng" strike="noStrike" spc="-1">
                <a:solidFill>
                  <a:srgbClr val="04617B"/>
                </a:solidFill>
                <a:uFillTx/>
                <a:latin typeface="Constantia"/>
              </a:rPr>
              <a:t>В период агонии при истинном утоплении</a:t>
            </a: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: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сознание утрачено;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ещё сохраняются сердечные сокращения;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кожные покровы резко синюшные, холодные; изо рта и носа идёт пенистая жидкость, розового цвета;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подкожные вены шеи и предплечий расширенные и набухшие;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зрачковые и роговичные рефлексы вялые;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В период клинической смерти при истинном утоплении: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дыхание и сердечная деятельность отсутствуют;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зрачки расширены и на свет не реагируют.</a:t>
            </a: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sz="24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Заголовок 3"/>
          <p:cNvPicPr/>
          <p:nvPr/>
        </p:nvPicPr>
        <p:blipFill>
          <a:blip r:embed="rId2"/>
          <a:stretch/>
        </p:blipFill>
        <p:spPr>
          <a:xfrm>
            <a:off x="530280" y="-133200"/>
            <a:ext cx="8412120" cy="93816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571680" y="856800"/>
            <a:ext cx="8400960" cy="5715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6000"/>
          </a:bodyPr>
          <a:lstStyle/>
          <a:p>
            <a:pPr marL="272880" indent="-272880">
              <a:spcBef>
                <a:spcPts val="55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200" b="1" u="sng" strike="noStrike" spc="-1">
                <a:solidFill>
                  <a:srgbClr val="04617B"/>
                </a:solidFill>
                <a:uFillTx/>
                <a:latin typeface="Constantia"/>
              </a:rPr>
              <a:t>Оказание помощи: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5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200" b="1" strike="noStrike" spc="-1">
                <a:solidFill>
                  <a:srgbClr val="04617B"/>
                </a:solidFill>
                <a:latin typeface="Constantia"/>
              </a:rPr>
              <a:t>Сразу же после извлечения утонувшего из воды - перевернуть его лицом вниз и опустить голову ниже таза. Очистить рот от инородного содержимого и слизи. Резко надавить на корень языка. При появлении рвотного и кашлевого рефлексов -добиться полного удаления воды из дыхательных путей и желудка. Если нет рвотных движений и кашля- положить на спину и приступить к реанимации. При появлении признаков жизни -перевернуть лицом вниз и удалить воду из легких и желудка. Вызвать "Скорую помощь".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550"/>
              </a:spcBef>
            </a:pPr>
            <a:r>
              <a:rPr lang="ru-RU" sz="2200" b="1" strike="noStrike" spc="-1">
                <a:solidFill>
                  <a:srgbClr val="FF0000"/>
                </a:solidFill>
                <a:latin typeface="Constantia"/>
              </a:rPr>
              <a:t>Недопустимо!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550"/>
              </a:spcBef>
            </a:pPr>
            <a:r>
              <a:rPr lang="ru-RU" sz="2200" b="0" strike="noStrike" spc="-1">
                <a:solidFill>
                  <a:srgbClr val="FF0000"/>
                </a:solidFill>
                <a:latin typeface="Constantia"/>
              </a:rPr>
              <a:t>Оставлять пострадавшего без внимания 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550"/>
              </a:spcBef>
            </a:pPr>
            <a:r>
              <a:rPr lang="ru-RU" sz="2200" b="0" strike="noStrike" spc="-1">
                <a:solidFill>
                  <a:srgbClr val="FF0000"/>
                </a:solidFill>
                <a:latin typeface="Constantia"/>
              </a:rPr>
              <a:t>(в любой момент может наступить остановка сердца)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550"/>
              </a:spcBef>
            </a:pPr>
            <a:r>
              <a:rPr lang="ru-RU" sz="2200" b="0" strike="noStrike" spc="-1">
                <a:solidFill>
                  <a:srgbClr val="FF0000"/>
                </a:solidFill>
                <a:latin typeface="Constantia"/>
              </a:rPr>
              <a:t>Самостоятельно перевозить пострадавшего если есть возможность вызвать спасательные службы</a:t>
            </a: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5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lang="en-US" sz="22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571560" y="1499760"/>
            <a:ext cx="5143320" cy="535788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lstStyle/>
          <a:p>
            <a:pPr algn="just"/>
            <a:r>
              <a:t/>
            </a:r>
            <a:br/>
            <a:r>
              <a:rPr lang="ru-RU" sz="2800" b="0" strike="noStrike" spc="-1">
                <a:solidFill>
                  <a:srgbClr val="04617B"/>
                </a:solidFill>
                <a:latin typeface="Calibri"/>
              </a:rPr>
              <a:t>   </a:t>
            </a:r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Под весенними лучами солнца лед на водоемах становиться рыхлым и непрочным. </a:t>
            </a:r>
            <a:r>
              <a:t/>
            </a:r>
            <a:br/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   В это время выходить  на его поверхность крайне опасно. Однако каждый год многие люди пренебрегают мерами предосторожности и выходят на тонкий лед, тем самым подвергают себя опасности.</a:t>
            </a:r>
            <a:r>
              <a:t/>
            </a:r>
            <a:br/>
            <a:endParaRPr lang="en-US" sz="2800" b="0" strike="noStrike" spc="-1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216" name="Picture 17" descr="неизвестное фото 006"/>
          <p:cNvPicPr/>
          <p:nvPr/>
        </p:nvPicPr>
        <p:blipFill>
          <a:blip r:embed="rId2"/>
          <a:stretch/>
        </p:blipFill>
        <p:spPr>
          <a:xfrm>
            <a:off x="428760" y="1857240"/>
            <a:ext cx="2963880" cy="3714840"/>
          </a:xfrm>
          <a:prstGeom prst="rect">
            <a:avLst/>
          </a:prstGeom>
          <a:ln>
            <a:noFill/>
          </a:ln>
        </p:spPr>
      </p:pic>
      <p:pic>
        <p:nvPicPr>
          <p:cNvPr id="217" name="Прямоугольник 4"/>
          <p:cNvPicPr/>
          <p:nvPr/>
        </p:nvPicPr>
        <p:blipFill>
          <a:blip r:embed="rId3"/>
          <a:stretch/>
        </p:blipFill>
        <p:spPr>
          <a:xfrm>
            <a:off x="615960" y="396720"/>
            <a:ext cx="8040600" cy="110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Заголовок 3"/>
          <p:cNvPicPr/>
          <p:nvPr/>
        </p:nvPicPr>
        <p:blipFill>
          <a:blip r:embed="rId2"/>
          <a:stretch/>
        </p:blipFill>
        <p:spPr>
          <a:xfrm>
            <a:off x="457200" y="6480"/>
            <a:ext cx="8412120" cy="938160"/>
          </a:xfrm>
          <a:prstGeom prst="rect">
            <a:avLst/>
          </a:prstGeom>
          <a:ln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428760" y="928800"/>
            <a:ext cx="8400960" cy="5572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lstStyle/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Бледное утопление в холодной воде проруби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u="sng" strike="noStrike" spc="-1">
                <a:solidFill>
                  <a:srgbClr val="04617B"/>
                </a:solidFill>
                <a:uFillTx/>
                <a:latin typeface="Constantia"/>
              </a:rPr>
              <a:t>Признаки: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извлечённый из воды пострадавший возбуждён или заторможен;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неадекватная реакция пострадавшего (попытки встать, уйти, отказ от помощи);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кожные покровы и видимые слизистые синюшного цвета;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дыхание шумное с приступами кашля;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повышенное давление и учащенное сердцебиение (тахикардия) сменяются на падение давления и редкое сердцебиения (брадикардия);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часто возникает рвота проглоченной водой и желудочным содержимым.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u="sng" strike="noStrike" spc="-1">
                <a:solidFill>
                  <a:srgbClr val="04617B"/>
                </a:solidFill>
                <a:uFillTx/>
                <a:latin typeface="Constantia"/>
              </a:rPr>
              <a:t>Оказание помощи: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422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1700" b="1" strike="noStrike" spc="-1">
                <a:solidFill>
                  <a:srgbClr val="04617B"/>
                </a:solidFill>
                <a:latin typeface="Constantia"/>
              </a:rPr>
              <a:t>Перенести тело в безопасное место. Проверить реакцию зрачков на свет и наличие пульса на сонной артерии. При отсутствии пульса на сонной артерии- приступить к реанимации Если появились признаки жизни - перенести спасенного в теплое помещение, переодеть в сухую одежду, дать теплое питье. Вызвать "Скорую помощь".</a:t>
            </a:r>
            <a:endParaRPr lang="en-US" sz="17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499"/>
              </a:spcBef>
            </a:pPr>
            <a:r>
              <a:rPr lang="ru-RU" sz="2000" b="1" strike="noStrike" spc="-1">
                <a:solidFill>
                  <a:srgbClr val="FF0000"/>
                </a:solidFill>
                <a:latin typeface="Constantia"/>
              </a:rPr>
              <a:t>Недопустимо!</a:t>
            </a:r>
            <a:endParaRPr lang="en-US" sz="20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499"/>
              </a:spcBef>
            </a:pPr>
            <a:r>
              <a:rPr lang="ru-RU" sz="2000" b="0" strike="noStrike" spc="-1">
                <a:solidFill>
                  <a:srgbClr val="FF0000"/>
                </a:solidFill>
                <a:latin typeface="Constantia"/>
              </a:rPr>
              <a:t>Терять время на удаление воды из легких и желудка при отсутствии пульса на сонной артерии.</a:t>
            </a:r>
            <a:endParaRPr lang="en-US" sz="20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</a:pPr>
            <a:r>
              <a:t/>
            </a:r>
            <a:br/>
            <a:endParaRPr lang="en-US" sz="20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28760" y="2571840"/>
            <a:ext cx="8072280" cy="137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i="1" strike="noStrike" spc="-1">
                <a:solidFill>
                  <a:srgbClr val="C00000"/>
                </a:solidFill>
                <a:latin typeface="Arial"/>
              </a:rPr>
              <a:t>Каждый человек сам отвечает за свою жизнь и безопасность на водных объектах.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Group 2"/>
          <p:cNvGrpSpPr/>
          <p:nvPr/>
        </p:nvGrpSpPr>
        <p:grpSpPr>
          <a:xfrm>
            <a:off x="493560" y="4438800"/>
            <a:ext cx="8150400" cy="1944360"/>
            <a:chOff x="493560" y="4438800"/>
            <a:chExt cx="8150400" cy="1944360"/>
          </a:xfrm>
        </p:grpSpPr>
        <p:pic>
          <p:nvPicPr>
            <p:cNvPr id="268" name="TextBox 5"/>
            <p:cNvPicPr/>
            <p:nvPr/>
          </p:nvPicPr>
          <p:blipFill>
            <a:blip r:embed="rId2"/>
            <a:stretch/>
          </p:blipFill>
          <p:spPr>
            <a:xfrm>
              <a:off x="493560" y="4438800"/>
              <a:ext cx="8150400" cy="1242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3"/>
            <p:cNvSpPr/>
            <p:nvPr/>
          </p:nvSpPr>
          <p:spPr>
            <a:xfrm>
              <a:off x="571680" y="4643280"/>
              <a:ext cx="8001000" cy="1739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5400" b="0" strike="noStrike" spc="-1">
                  <a:solidFill>
                    <a:srgbClr val="009DD9"/>
                  </a:solidFill>
                  <a:latin typeface="Constantia"/>
                </a:rPr>
                <a:t>Спасибо за внимание!</a:t>
              </a:r>
              <a:endParaRPr lang="en-US" sz="5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0" name="CustomShape 4"/>
          <p:cNvSpPr/>
          <p:nvPr/>
        </p:nvSpPr>
        <p:spPr>
          <a:xfrm>
            <a:off x="285840" y="0"/>
            <a:ext cx="8372520" cy="92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8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142920" y="500040"/>
            <a:ext cx="87152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Calibri"/>
              </a:rPr>
              <a:t>Следуйте принципам безопасного поведения: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500040" y="1285920"/>
            <a:ext cx="8215200" cy="114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272880" indent="-272880" algn="ctr">
              <a:lnSpc>
                <a:spcPct val="10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0000FF"/>
                </a:solidFill>
                <a:latin typeface="Constantia"/>
              </a:rPr>
              <a:t>Предвидеть опасность и по возможности избегать её!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 algn="ctr">
              <a:lnSpc>
                <a:spcPct val="100000"/>
              </a:lnSpc>
              <a:spcBef>
                <a:spcPts val="697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97"/>
              </a:spcBef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56760" y="-360"/>
            <a:ext cx="857268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lstStyle/>
          <a:p>
            <a:pPr algn="ctr"/>
            <a:r>
              <a:rPr lang="ru-RU" sz="2500" b="1" strike="noStrike" spc="-1">
                <a:solidFill>
                  <a:srgbClr val="04617B"/>
                </a:solidFill>
                <a:latin typeface="Calibri"/>
              </a:rPr>
              <a:t>Весной многие водоёмы покрытые  льдом, начинают таять раньше других, поэтому нужно быть крайне осторожными</a:t>
            </a:r>
            <a:endParaRPr lang="en-US" sz="2500" b="0" strike="noStrike" spc="-1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219" name="Содержимое 3" descr="p105009.jpg"/>
          <p:cNvPicPr/>
          <p:nvPr/>
        </p:nvPicPr>
        <p:blipFill>
          <a:blip r:embed="rId2"/>
          <a:stretch/>
        </p:blipFill>
        <p:spPr>
          <a:xfrm>
            <a:off x="539640" y="1500120"/>
            <a:ext cx="8064720" cy="521496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Заголовок 3"/>
          <p:cNvPicPr/>
          <p:nvPr/>
        </p:nvPicPr>
        <p:blipFill>
          <a:blip r:embed="rId2"/>
          <a:stretch/>
        </p:blipFill>
        <p:spPr>
          <a:xfrm>
            <a:off x="706320" y="268200"/>
            <a:ext cx="7785360" cy="2382840"/>
          </a:xfrm>
          <a:prstGeom prst="rect">
            <a:avLst/>
          </a:prstGeom>
          <a:ln>
            <a:noFill/>
          </a:ln>
        </p:spPr>
      </p:pic>
      <p:pic>
        <p:nvPicPr>
          <p:cNvPr id="221" name="Picture 2" descr="C:\Documents and Settings\Admin\Рабочий стол\для презент. тонкий лед\Копия 1287453_400_300_source.jpg"/>
          <p:cNvPicPr/>
          <p:nvPr/>
        </p:nvPicPr>
        <p:blipFill>
          <a:blip r:embed="rId3"/>
          <a:stretch/>
        </p:blipFill>
        <p:spPr>
          <a:xfrm>
            <a:off x="1214280" y="2143080"/>
            <a:ext cx="7215480" cy="428616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285840" y="28584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lnSpc>
                <a:spcPct val="100000"/>
              </a:lnSpc>
              <a:spcBef>
                <a:spcPts val="998"/>
              </a:spcBef>
            </a:pPr>
            <a:r>
              <a:rPr lang="ru-RU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Это нужно знать!</a:t>
            </a:r>
            <a:endParaRPr lang="en-US" sz="40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lnSpc>
                <a:spcPct val="100000"/>
              </a:lnSpc>
              <a:spcBef>
                <a:spcPts val="899"/>
              </a:spcBef>
            </a:pPr>
            <a:r>
              <a:rPr lang="ru-RU" sz="3600" b="0" strike="noStrike" spc="-1">
                <a:solidFill>
                  <a:srgbClr val="04617B"/>
                </a:solidFill>
                <a:latin typeface="Times New Roman"/>
                <a:ea typeface="Times New Roman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  <a:endParaRPr lang="en-US" sz="3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lnSpc>
                <a:spcPct val="100000"/>
              </a:lnSpc>
              <a:spcBef>
                <a:spcPts val="899"/>
              </a:spcBef>
            </a:pPr>
            <a:endParaRPr lang="en-US" sz="36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23" name="Picture 2" descr="C:\Documents and Settings\Admin\Рабочий стол\i_033.png"/>
          <p:cNvPicPr/>
          <p:nvPr/>
        </p:nvPicPr>
        <p:blipFill>
          <a:blip r:embed="rId2"/>
          <a:stretch/>
        </p:blipFill>
        <p:spPr>
          <a:xfrm>
            <a:off x="785880" y="3929040"/>
            <a:ext cx="2928960" cy="252720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  <p:pic>
        <p:nvPicPr>
          <p:cNvPr id="224" name="Picture 4" descr="C:\Documents and Settings\Admin\Рабочий стол\для презент. тонкий лед\416815_DETAIL.jpg"/>
          <p:cNvPicPr/>
          <p:nvPr/>
        </p:nvPicPr>
        <p:blipFill>
          <a:blip r:embed="rId3"/>
          <a:stretch/>
        </p:blipFill>
        <p:spPr>
          <a:xfrm>
            <a:off x="4572000" y="3929040"/>
            <a:ext cx="3238560" cy="257184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Содержимое 3" descr="C:\Documents and Settings\Администратор\Local Settings\Temporary Internet Files\Content.Word\led_1.jpg"/>
          <p:cNvPicPr/>
          <p:nvPr/>
        </p:nvPicPr>
        <p:blipFill>
          <a:blip r:embed="rId2"/>
          <a:stretch/>
        </p:blipFill>
        <p:spPr>
          <a:xfrm>
            <a:off x="785880" y="142920"/>
            <a:ext cx="7643880" cy="478620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  <p:sp>
        <p:nvSpPr>
          <p:cNvPr id="226" name="CustomShape 1"/>
          <p:cNvSpPr/>
          <p:nvPr/>
        </p:nvSpPr>
        <p:spPr>
          <a:xfrm>
            <a:off x="428760" y="4919760"/>
            <a:ext cx="835812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4617B"/>
                </a:solidFill>
                <a:latin typeface="Constantia"/>
              </a:rPr>
              <a:t>В устьях рек и притоках, прочность льда ослаблена. Лед непрочен в местах быстрого течения, бьющих ключей и стоковых вод, а также в районе произрастания водной растительности, вблизи деревьев, кустов и камыша.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28760" y="142920"/>
            <a:ext cx="8229600" cy="9288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lstStyle/>
          <a:p>
            <a:pPr algn="ctr"/>
            <a:r>
              <a:rPr lang="ru-RU" sz="5000" b="0" strike="noStrike" spc="-1">
                <a:solidFill>
                  <a:srgbClr val="FF0000"/>
                </a:solidFill>
                <a:latin typeface="Calibri"/>
              </a:rPr>
              <a:t>Запомните!</a:t>
            </a:r>
            <a:endParaRPr lang="en-US" sz="5000" b="0" strike="noStrike" spc="-1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285840" y="1142640"/>
            <a:ext cx="4039920" cy="107172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>
            <a:normAutofit fontScale="98000"/>
          </a:bodyPr>
          <a:lstStyle/>
          <a:p>
            <a:pPr algn="ctr">
              <a:lnSpc>
                <a:spcPct val="8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04617B"/>
                </a:solidFill>
                <a:latin typeface="Constantia"/>
              </a:rPr>
              <a:t>Тонкий лёд всегда молочно- белого или  желтоватого цвета! 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29" name="Содержимое 7" descr="176.jpg"/>
          <p:cNvPicPr/>
          <p:nvPr/>
        </p:nvPicPr>
        <p:blipFill>
          <a:blip r:embed="rId2"/>
          <a:stretch/>
        </p:blipFill>
        <p:spPr>
          <a:xfrm>
            <a:off x="285840" y="2357280"/>
            <a:ext cx="4000320" cy="403416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  <p:sp>
        <p:nvSpPr>
          <p:cNvPr id="230" name="TextShape 3"/>
          <p:cNvSpPr txBox="1"/>
          <p:nvPr/>
        </p:nvSpPr>
        <p:spPr>
          <a:xfrm>
            <a:off x="4429080" y="928440"/>
            <a:ext cx="4572000" cy="133812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>
            <a:normAutofit fontScale="90000"/>
          </a:bodyPr>
          <a:lstStyle/>
          <a:p>
            <a:pPr>
              <a:spcBef>
                <a:spcPts val="697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algn="ctr">
              <a:spcBef>
                <a:spcPts val="697"/>
              </a:spcBef>
            </a:pPr>
            <a:r>
              <a:rPr lang="ru-RU" sz="2800" b="1" strike="noStrike" spc="-1">
                <a:solidFill>
                  <a:srgbClr val="04617B"/>
                </a:solidFill>
                <a:latin typeface="Constantia"/>
              </a:rPr>
              <a:t>А прочный лёд  синеватого или зеленоватого оттенка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spcBef>
                <a:spcPts val="697"/>
              </a:spcBef>
            </a:pP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1" name="Содержимое 6" descr="0D9CBB26C84174962B3579AA2029657B.JPG"/>
          <p:cNvPicPr/>
          <p:nvPr/>
        </p:nvPicPr>
        <p:blipFill>
          <a:blip r:embed="rId3"/>
          <a:stretch/>
        </p:blipFill>
        <p:spPr>
          <a:xfrm>
            <a:off x="4711680" y="2357280"/>
            <a:ext cx="4203720" cy="403560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79280" y="1599840"/>
            <a:ext cx="8507520" cy="52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649"/>
              </a:spcBef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649"/>
              </a:spcBef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Помните! Быстрое оказание помощи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649"/>
              </a:spcBef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попавшим в беду возможно только в зоне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  <a:p>
            <a:pPr marL="272880" indent="-272880" algn="ctr">
              <a:spcBef>
                <a:spcPts val="649"/>
              </a:spcBef>
            </a:pPr>
            <a:r>
              <a:rPr lang="ru-RU" sz="2600" b="1" strike="noStrike" spc="-1">
                <a:solidFill>
                  <a:srgbClr val="04617B"/>
                </a:solidFill>
                <a:latin typeface="Constantia"/>
              </a:rPr>
              <a:t>разрешённого перехода!</a:t>
            </a: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33" name="Picture 4" descr="Копия img010"/>
          <p:cNvPicPr/>
          <p:nvPr/>
        </p:nvPicPr>
        <p:blipFill>
          <a:blip r:embed="rId2"/>
          <a:stretch/>
        </p:blipFill>
        <p:spPr>
          <a:xfrm>
            <a:off x="1332000" y="260280"/>
            <a:ext cx="6387840" cy="409752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24000" y="5300640"/>
            <a:ext cx="828036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2248"/>
              </a:spcBef>
            </a:pPr>
            <a:r>
              <a:rPr lang="ru-RU" sz="3600" b="1" strike="noStrike" spc="-1">
                <a:solidFill>
                  <a:srgbClr val="04617B"/>
                </a:solidFill>
                <a:latin typeface="Arial"/>
              </a:rPr>
              <a:t>Весной лед не трещит -  проваливается внезапно!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Picture 5" descr="untitledкенг"/>
          <p:cNvPicPr/>
          <p:nvPr/>
        </p:nvPicPr>
        <p:blipFill>
          <a:blip r:embed="rId3"/>
          <a:stretch/>
        </p:blipFill>
        <p:spPr>
          <a:xfrm>
            <a:off x="755640" y="928800"/>
            <a:ext cx="2602080" cy="405612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  <p:pic>
        <p:nvPicPr>
          <p:cNvPr id="236" name="Picture 6" descr="http://sktufar.ru/wp-content/uploads/2012/04/9463_360_360.png"/>
          <p:cNvPicPr/>
          <p:nvPr/>
        </p:nvPicPr>
        <p:blipFill>
          <a:blip r:embed="rId4"/>
          <a:stretch/>
        </p:blipFill>
        <p:spPr>
          <a:xfrm>
            <a:off x="4214880" y="1000080"/>
            <a:ext cx="4572000" cy="4000680"/>
          </a:xfrm>
          <a:prstGeom prst="rect">
            <a:avLst/>
          </a:prstGeom>
          <a:ln w="38160">
            <a:solidFill>
              <a:srgbClr val="002060"/>
            </a:solidFill>
            <a:miter/>
          </a:ln>
        </p:spPr>
      </p:pic>
    </p:spTree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905</Words>
  <Application>Microsoft Office PowerPoint</Application>
  <PresentationFormat>Экран (4:3)</PresentationFormat>
  <Paragraphs>89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БЕЗОПАСНОМУ ПОВЕДЕНИЮ  В ВЕСЕННЕ-ЛЕТНИЙ ПЕРИОД  НА ВОДНЫХ ОБЪЕКТАХ</dc:title>
  <dc:creator>FuckYouBill</dc:creator>
  <cp:lastModifiedBy>User</cp:lastModifiedBy>
  <cp:revision>67</cp:revision>
  <dcterms:created xsi:type="dcterms:W3CDTF">2011-03-27T09:33:01Z</dcterms:created>
  <dcterms:modified xsi:type="dcterms:W3CDTF">2024-04-11T07:02:51Z</dcterms:modified>
  <dc:language>en-US</dc:language>
</cp:coreProperties>
</file>